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h9AB7wdTpdaSZuANRSM7OjHAOk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72b095a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ge72b095aa7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72b095aa7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72b095aa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47a7e289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ge47a7e289e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47a7e289e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47a7e289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47a7e289e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47a7e289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47a7e289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ge47a7e289e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47a7e28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e47a7e289e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kaggle.com/c/imaterialist-fashion-2021-fgvc8/#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hyperlink" Target="https://www.kaggle.com/c/imaterialist-fashion-2021-fgvc8/submission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julienbeaulieu/imaterialist-detectron2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1.png"/><Relationship Id="rId6" Type="http://schemas.openxmlformats.org/officeDocument/2006/relationships/image" Target="../media/image21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hyperlink" Target="https://afekacollege-my.sharepoint.com/personal/shahar_raz_s_afeka_ac_il/_layouts/OneNote.aspx?id=%2Fpersonal%2Fshahar_raz_s_afeka_ac_il%2FDocuments%2FCVision2021B%20onenote:https://afekacollege-my.sharepoint.com/personal/shahar_raz_s_afeka_ac_il/Documents/CVision2021B/" TargetMode="External"/><Relationship Id="rId10" Type="http://schemas.openxmlformats.org/officeDocument/2006/relationships/hyperlink" Target="https://www.kaggle.com/sagiziv3/notebook06170564ea/edit" TargetMode="External"/><Relationship Id="rId13" Type="http://schemas.openxmlformats.org/officeDocument/2006/relationships/hyperlink" Target="https://colab.research.google.com/drive/1YJJjx3bhg60K8FGq8Lz9mvg9kQl60-cS?usp=sharing" TargetMode="External"/><Relationship Id="rId12" Type="http://schemas.openxmlformats.org/officeDocument/2006/relationships/hyperlink" Target="https://drive.google.com/file/d/1N-vDW6mG-vfKB_x2j_fQZo6qt_b_4QkA/view?usp=sharing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julienbeaulieu/imaterialist-detectron2" TargetMode="External"/><Relationship Id="rId4" Type="http://schemas.openxmlformats.org/officeDocument/2006/relationships/hyperlink" Target="https://github.com/amirassov/kaggle-imaterialist" TargetMode="External"/><Relationship Id="rId9" Type="http://schemas.openxmlformats.org/officeDocument/2006/relationships/hyperlink" Target="https://www.kaggle.com/c/imaterialist-fashion-2020-fgvc7/discussion/154306" TargetMode="External"/><Relationship Id="rId14" Type="http://schemas.openxmlformats.org/officeDocument/2006/relationships/image" Target="../media/image17.png"/><Relationship Id="rId5" Type="http://schemas.openxmlformats.org/officeDocument/2006/relationships/hyperlink" Target="https://github.com/amirassov/kaggle-imaterialist" TargetMode="External"/><Relationship Id="rId6" Type="http://schemas.openxmlformats.org/officeDocument/2006/relationships/hyperlink" Target="https://detectron2.readthedocs.io/en/latest/tutorials/data_loading.html" TargetMode="External"/><Relationship Id="rId7" Type="http://schemas.openxmlformats.org/officeDocument/2006/relationships/hyperlink" Target="https://www.kaggle.com/tanreinama/lb0-1213-models-training-code" TargetMode="External"/><Relationship Id="rId8" Type="http://schemas.openxmlformats.org/officeDocument/2006/relationships/hyperlink" Target="https://www.kaggle.com/kaushal2896/imaterialist-2020-starter-eda-mask-rcn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hyperlink" Target="https://colab.research.google.com/drive/1IBOZHAmokjHvDvSt_lo4HVNtV5-neWj2#scrollTo=Qrwzi6FctvAw" TargetMode="External"/><Relationship Id="rId5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378900" y="100159"/>
            <a:ext cx="91440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iFashion Materialist2021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460700" y="984775"/>
            <a:ext cx="30597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Sagi Ziv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Shahar Raz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402" y="1127600"/>
            <a:ext cx="8162550" cy="355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8499" y="5886050"/>
            <a:ext cx="5838752" cy="88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591425" y="2133250"/>
            <a:ext cx="30000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Introduction to Computer Vision 2021B</a:t>
            </a:r>
            <a:endParaRPr sz="1100"/>
          </a:p>
        </p:txBody>
      </p:sp>
      <p:pic>
        <p:nvPicPr>
          <p:cNvPr id="89" name="Google Shape;89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50" y="6047681"/>
            <a:ext cx="5686776" cy="623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" y="5533425"/>
            <a:ext cx="5686774" cy="514238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31450" y="4865250"/>
            <a:ext cx="34041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8"/>
              </a:rPr>
              <a:t>Submissions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ctrTitle"/>
          </p:nvPr>
        </p:nvSpPr>
        <p:spPr>
          <a:xfrm>
            <a:off x="1524000" y="163084"/>
            <a:ext cx="9144000" cy="10822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/>
              <a:t>Goals</a:t>
            </a:r>
            <a:endParaRPr/>
          </a:p>
        </p:txBody>
      </p:sp>
      <p:sp>
        <p:nvSpPr>
          <p:cNvPr id="97" name="Google Shape;97;p2"/>
          <p:cNvSpPr txBox="1"/>
          <p:nvPr/>
        </p:nvSpPr>
        <p:spPr>
          <a:xfrm>
            <a:off x="335650" y="1062702"/>
            <a:ext cx="113889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1" lang="en-US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Main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-US" sz="1800" u="sng">
                <a:solidFill>
                  <a:schemeClr val="dk1"/>
                </a:solidFill>
              </a:rPr>
              <a:t>Goals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i="1"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i="1" lang="en-US" sz="1600">
                <a:solidFill>
                  <a:schemeClr val="dk1"/>
                </a:solidFill>
              </a:rPr>
              <a:t>detect cloths in a picture, </a:t>
            </a:r>
            <a:r>
              <a:rPr i="1" lang="en-US" sz="1600">
                <a:solidFill>
                  <a:schemeClr val="dk1"/>
                </a:solidFill>
              </a:rPr>
              <a:t>and extract the item’s mask from the photo ( Fine-grained Segmentation ). </a:t>
            </a:r>
            <a:endParaRPr i="1"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i="1" lang="en-US" sz="1600">
                <a:solidFill>
                  <a:schemeClr val="dk1"/>
                </a:solidFill>
              </a:rPr>
              <a:t>predict it’s class (Shirt, Shoes…), </a:t>
            </a:r>
            <a:endParaRPr i="1"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i="1" lang="en-US" sz="1600">
                <a:solidFill>
                  <a:schemeClr val="dk1"/>
                </a:solidFill>
              </a:rPr>
              <a:t>Moreover, it is</a:t>
            </a:r>
            <a:r>
              <a:rPr i="1" lang="en-US" sz="1600">
                <a:solidFill>
                  <a:schemeClr val="dk1"/>
                </a:solidFill>
              </a:rPr>
              <a:t> </a:t>
            </a:r>
            <a:r>
              <a:rPr i="1" lang="en-US" sz="1600">
                <a:solidFill>
                  <a:schemeClr val="dk1"/>
                </a:solidFill>
              </a:rPr>
              <a:t>needed to find Attributes (In black).</a:t>
            </a:r>
            <a:endParaRPr i="1" sz="1600">
              <a:solidFill>
                <a:schemeClr val="dk1"/>
              </a:solidFill>
            </a:endParaRPr>
          </a:p>
        </p:txBody>
      </p:sp>
      <p:pic>
        <p:nvPicPr>
          <p:cNvPr id="98" name="Google Shape;9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700" y="2523745"/>
            <a:ext cx="6497768" cy="3670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6346" y="3291399"/>
            <a:ext cx="2590026" cy="290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9668" y="4269475"/>
            <a:ext cx="2269079" cy="1925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72b095aa7_0_6"/>
          <p:cNvSpPr txBox="1"/>
          <p:nvPr>
            <p:ph type="ctrTitle"/>
          </p:nvPr>
        </p:nvSpPr>
        <p:spPr>
          <a:xfrm>
            <a:off x="56625" y="163075"/>
            <a:ext cx="121353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Our Additions to the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original Notebook</a:t>
            </a:r>
            <a:endParaRPr/>
          </a:p>
        </p:txBody>
      </p:sp>
      <p:sp>
        <p:nvSpPr>
          <p:cNvPr id="106" name="Google Shape;106;ge72b095aa7_0_6"/>
          <p:cNvSpPr txBox="1"/>
          <p:nvPr/>
        </p:nvSpPr>
        <p:spPr>
          <a:xfrm>
            <a:off x="335650" y="1062700"/>
            <a:ext cx="11388900" cy="20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1" lang="en-US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Main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-US" sz="1800" u="sng">
                <a:solidFill>
                  <a:schemeClr val="dk1"/>
                </a:solidFill>
              </a:rPr>
              <a:t>Points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1" i="1" lang="en-US" sz="1400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i="1" lang="en-US" u="sng">
                <a:solidFill>
                  <a:schemeClr val="accent6"/>
                </a:solidFill>
              </a:rPr>
              <a:t>Sagi</a:t>
            </a:r>
            <a:r>
              <a:rPr i="1" lang="en-US">
                <a:solidFill>
                  <a:schemeClr val="accent6"/>
                </a:solidFill>
              </a:rPr>
              <a:t> </a:t>
            </a:r>
            <a:r>
              <a:rPr b="1" i="1" lang="en-US" u="sng">
                <a:solidFill>
                  <a:schemeClr val="accent1"/>
                </a:solidFill>
              </a:rPr>
              <a:t>Shahar</a:t>
            </a:r>
            <a:endParaRPr b="1" i="1" u="sng">
              <a:solidFill>
                <a:schemeClr val="accen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i="1" lang="en-US" sz="1600">
                <a:solidFill>
                  <a:schemeClr val="accent1"/>
                </a:solidFill>
              </a:rPr>
              <a:t>EDA - Exploratory Data Analysis - We examined the classes </a:t>
            </a:r>
            <a:r>
              <a:rPr i="1" lang="en-US" sz="1600">
                <a:solidFill>
                  <a:schemeClr val="accent1"/>
                </a:solidFill>
              </a:rPr>
              <a:t>distribution.</a:t>
            </a:r>
            <a:endParaRPr i="1" sz="1600">
              <a:solidFill>
                <a:schemeClr val="accen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i="1" lang="en-US" sz="1600">
                <a:solidFill>
                  <a:schemeClr val="accent1"/>
                </a:solidFill>
              </a:rPr>
              <a:t>Adding Github I/O (fetching Tokens for colab).</a:t>
            </a:r>
            <a:endParaRPr i="1" sz="1600">
              <a:solidFill>
                <a:schemeClr val="accen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AutoNum type="arabicPeriod"/>
            </a:pPr>
            <a:r>
              <a:rPr i="1" lang="en-US" sz="1600">
                <a:solidFill>
                  <a:schemeClr val="accent6"/>
                </a:solidFill>
              </a:rPr>
              <a:t>Fixed Env setup - import bugs (uploaded a working version to private Mega, so it doesn’t rely on vary versions).</a:t>
            </a:r>
            <a:endParaRPr i="1" sz="1600">
              <a:solidFill>
                <a:schemeClr val="accent6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i="1" lang="en-US" sz="1600">
                <a:solidFill>
                  <a:schemeClr val="accent1"/>
                </a:solidFill>
              </a:rPr>
              <a:t>Added drawings of data structures &amp; processes. </a:t>
            </a:r>
            <a:endParaRPr i="1" sz="1600">
              <a:solidFill>
                <a:schemeClr val="accent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AutoNum type="arabicPeriod"/>
            </a:pPr>
            <a:r>
              <a:rPr i="1" lang="en-US" sz="1600">
                <a:solidFill>
                  <a:schemeClr val="accent6"/>
                </a:solidFill>
              </a:rPr>
              <a:t>Added submission file creation code.</a:t>
            </a:r>
            <a:endParaRPr i="1" sz="1600">
              <a:solidFill>
                <a:schemeClr val="accent6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AutoNum type="arabicPeriod"/>
            </a:pPr>
            <a:r>
              <a:rPr i="1" lang="en-US" sz="1600">
                <a:solidFill>
                  <a:schemeClr val="accent6"/>
                </a:solidFill>
              </a:rPr>
              <a:t>Save &amp; Read trained models.</a:t>
            </a:r>
            <a:endParaRPr i="1" sz="1600">
              <a:solidFill>
                <a:schemeClr val="accent6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AutoNum type="arabicPeriod"/>
            </a:pPr>
            <a:r>
              <a:rPr i="1" lang="en-US" sz="1600">
                <a:solidFill>
                  <a:schemeClr val="accent6"/>
                </a:solidFill>
              </a:rPr>
              <a:t>Modify Detectron2’s Fast-RCNN output layers to include Attributes.</a:t>
            </a:r>
            <a:endParaRPr i="1" sz="1600">
              <a:solidFill>
                <a:schemeClr val="accent6"/>
              </a:solidFill>
            </a:endParaRPr>
          </a:p>
        </p:txBody>
      </p:sp>
      <p:pic>
        <p:nvPicPr>
          <p:cNvPr id="107" name="Google Shape;107;ge72b095aa7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7577" y="3480150"/>
            <a:ext cx="4063598" cy="323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e72b095aa7_0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453" y="3633175"/>
            <a:ext cx="3176626" cy="308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e72b095aa7_0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2950" y="5376154"/>
            <a:ext cx="4091725" cy="12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e72b095aa7_0_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51653" y="3367326"/>
            <a:ext cx="2913025" cy="19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72b095aa7_0_23"/>
          <p:cNvSpPr txBox="1"/>
          <p:nvPr>
            <p:ph type="ctrTitle"/>
          </p:nvPr>
        </p:nvSpPr>
        <p:spPr>
          <a:xfrm>
            <a:off x="58025" y="-1419487"/>
            <a:ext cx="9144000" cy="2387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Difficulties</a:t>
            </a:r>
            <a:r>
              <a:rPr lang="en-US"/>
              <a:t> encountered</a:t>
            </a:r>
            <a:endParaRPr/>
          </a:p>
        </p:txBody>
      </p:sp>
      <p:sp>
        <p:nvSpPr>
          <p:cNvPr id="116" name="Google Shape;116;ge72b095aa7_0_23"/>
          <p:cNvSpPr txBox="1"/>
          <p:nvPr>
            <p:ph idx="1" type="subTitle"/>
          </p:nvPr>
        </p:nvSpPr>
        <p:spPr>
          <a:xfrm>
            <a:off x="200800" y="907300"/>
            <a:ext cx="11739000" cy="58272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0520" lvl="0" marL="45720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Setup Env (installing Detectron2) </a:t>
            </a:r>
            <a:r>
              <a:rPr lang="en-US" sz="1920">
                <a:solidFill>
                  <a:schemeClr val="accent4"/>
                </a:solidFill>
              </a:rPr>
              <a:t>-</a:t>
            </a:r>
            <a:r>
              <a:rPr lang="en-US" sz="1920">
                <a:solidFill>
                  <a:srgbClr val="0070C0"/>
                </a:solidFill>
              </a:rPr>
              <a:t> Solved by </a:t>
            </a:r>
            <a:r>
              <a:rPr lang="en-US" sz="1920">
                <a:solidFill>
                  <a:srgbClr val="0070C0"/>
                </a:solidFill>
              </a:rPr>
              <a:t>researching</a:t>
            </a:r>
            <a:r>
              <a:rPr lang="en-US" sz="1920">
                <a:solidFill>
                  <a:srgbClr val="0070C0"/>
                </a:solidFill>
              </a:rPr>
              <a:t> Online. </a:t>
            </a:r>
            <a:r>
              <a:rPr lang="en-US" sz="1920">
                <a:solidFill>
                  <a:srgbClr val="0070C0"/>
                </a:solidFill>
              </a:rPr>
              <a:t>Happened</a:t>
            </a:r>
            <a:r>
              <a:rPr lang="en-US" sz="1920">
                <a:solidFill>
                  <a:srgbClr val="0070C0"/>
                </a:solidFill>
              </a:rPr>
              <a:t> 2 times, so we saved env to a file, and uploaded to private server.</a:t>
            </a:r>
            <a:endParaRPr sz="1920">
              <a:solidFill>
                <a:srgbClr val="0070C0"/>
              </a:solidFill>
            </a:endParaRPr>
          </a:p>
          <a:p>
            <a:pPr indent="-35052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Working with Detectron2 </a:t>
            </a:r>
            <a:r>
              <a:rPr lang="en-US" sz="1920">
                <a:solidFill>
                  <a:schemeClr val="accent4"/>
                </a:solidFill>
              </a:rPr>
              <a:t>-</a:t>
            </a:r>
            <a:r>
              <a:rPr lang="en-US" sz="1920">
                <a:solidFill>
                  <a:schemeClr val="accent1"/>
                </a:solidFill>
              </a:rPr>
              <a:t> Study for days and create drawings. (config file, input format, objects</a:t>
            </a:r>
            <a:r>
              <a:rPr lang="en-US" sz="1920">
                <a:solidFill>
                  <a:schemeClr val="accent1"/>
                </a:solidFill>
              </a:rPr>
              <a:t> structures’, train routine, dataMapper etc..)</a:t>
            </a:r>
            <a:endParaRPr sz="1920">
              <a:solidFill>
                <a:schemeClr val="accent1"/>
              </a:solidFill>
            </a:endParaRPr>
          </a:p>
          <a:p>
            <a:pPr indent="-35052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Each run takes at least 15 minutes before getting to train loop, Kaggle GPU time ended </a:t>
            </a:r>
            <a:r>
              <a:rPr lang="en-US" sz="1920">
                <a:solidFill>
                  <a:schemeClr val="accent4"/>
                </a:solidFill>
              </a:rPr>
              <a:t>-</a:t>
            </a:r>
            <a:r>
              <a:rPr lang="en-US" sz="1920"/>
              <a:t> </a:t>
            </a:r>
            <a:r>
              <a:rPr lang="en-US" sz="1920">
                <a:solidFill>
                  <a:schemeClr val="accent1"/>
                </a:solidFill>
              </a:rPr>
              <a:t>1. run on colab . 2. run submission file modification in different colab notebook 3. save df after calcs to file.</a:t>
            </a:r>
            <a:endParaRPr sz="1920">
              <a:solidFill>
                <a:schemeClr val="accent1"/>
              </a:solidFill>
            </a:endParaRPr>
          </a:p>
          <a:p>
            <a:pPr indent="-35052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Not enough storage space in colab to unzip all the training data </a:t>
            </a:r>
            <a:r>
              <a:rPr lang="en-US" sz="1920">
                <a:solidFill>
                  <a:schemeClr val="accent4"/>
                </a:solidFill>
              </a:rPr>
              <a:t>-</a:t>
            </a:r>
            <a:r>
              <a:rPr lang="en-US" sz="1920"/>
              <a:t> </a:t>
            </a:r>
            <a:r>
              <a:rPr lang="en-US" sz="1920">
                <a:solidFill>
                  <a:schemeClr val="accent1"/>
                </a:solidFill>
              </a:rPr>
              <a:t>Purchased Colab Pro </a:t>
            </a:r>
            <a:endParaRPr sz="1920">
              <a:solidFill>
                <a:schemeClr val="accent1"/>
              </a:solidFill>
            </a:endParaRPr>
          </a:p>
          <a:p>
            <a:pPr indent="-35052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Submission RLE encoding out of bound. We discovered that 2020 - 2021 test_names are the same, but image_sizes are not. (days of debugging)</a:t>
            </a:r>
            <a:r>
              <a:rPr lang="en-US" sz="1920">
                <a:solidFill>
                  <a:schemeClr val="accent1"/>
                </a:solidFill>
              </a:rPr>
              <a:t> </a:t>
            </a:r>
            <a:r>
              <a:rPr lang="en-US" sz="1920">
                <a:solidFill>
                  <a:schemeClr val="accent4"/>
                </a:solidFill>
              </a:rPr>
              <a:t>- </a:t>
            </a:r>
            <a:r>
              <a:rPr lang="en-US" sz="1920">
                <a:solidFill>
                  <a:schemeClr val="accent1"/>
                </a:solidFill>
              </a:rPr>
              <a:t>changed dataset file</a:t>
            </a:r>
            <a:endParaRPr sz="1920">
              <a:solidFill>
                <a:schemeClr val="accent1"/>
              </a:solidFill>
            </a:endParaRPr>
          </a:p>
          <a:p>
            <a:pPr indent="-35052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920"/>
              <a:buAutoNum type="arabicPeriod"/>
            </a:pPr>
            <a:r>
              <a:rPr lang="en-US" sz="1920"/>
              <a:t>Cryptic errors when submitting the file (" one or more rows has odd number of values") </a:t>
            </a:r>
            <a:r>
              <a:rPr lang="en-US" sz="1920">
                <a:solidFill>
                  <a:schemeClr val="accent1"/>
                </a:solidFill>
              </a:rPr>
              <a:t>(days of debugging) </a:t>
            </a:r>
            <a:r>
              <a:rPr lang="en-US" sz="1920">
                <a:solidFill>
                  <a:schemeClr val="accent4"/>
                </a:solidFill>
              </a:rPr>
              <a:t>- </a:t>
            </a:r>
            <a:r>
              <a:rPr lang="en-US" sz="1920">
                <a:solidFill>
                  <a:schemeClr val="accent1"/>
                </a:solidFill>
              </a:rPr>
              <a:t>fixing RLE encoding for images without predictions.</a:t>
            </a:r>
            <a:endParaRPr sz="19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47a7e289e_0_2"/>
          <p:cNvSpPr txBox="1"/>
          <p:nvPr>
            <p:ph type="ctrTitle"/>
          </p:nvPr>
        </p:nvSpPr>
        <p:spPr>
          <a:xfrm>
            <a:off x="1524000" y="163084"/>
            <a:ext cx="91440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22" name="Google Shape;122;ge47a7e289e_0_2"/>
          <p:cNvSpPr txBox="1"/>
          <p:nvPr/>
        </p:nvSpPr>
        <p:spPr>
          <a:xfrm>
            <a:off x="197125" y="3747026"/>
            <a:ext cx="7511100" cy="27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e47a7e289e_0_2"/>
          <p:cNvSpPr txBox="1"/>
          <p:nvPr/>
        </p:nvSpPr>
        <p:spPr>
          <a:xfrm>
            <a:off x="7958575" y="3558875"/>
            <a:ext cx="3962700" cy="31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1" lang="en-US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Main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1" lang="en-US" sz="1800" u="sng">
                <a:solidFill>
                  <a:schemeClr val="dk1"/>
                </a:solidFill>
              </a:rPr>
              <a:t>References</a:t>
            </a:r>
            <a:r>
              <a:rPr b="1" i="1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Detectron2 2020</a:t>
            </a:r>
            <a:endParaRPr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i="1" lang="en-US" sz="1600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-US" sz="1600" u="sng">
                <a:solidFill>
                  <a:schemeClr val="hlink"/>
                </a:solidFill>
                <a:hlinkClick r:id="rId5"/>
              </a:rPr>
              <a:t> fashion 2019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6"/>
              </a:rPr>
              <a:t>detectron2 doc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7"/>
              </a:rPr>
              <a:t>lb0.1213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8"/>
              </a:rPr>
              <a:t>Starter EDA + Mask RCNN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9"/>
              </a:rPr>
              <a:t>1st place 2020 architecture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4" name="Google Shape;124;ge47a7e289e_0_2"/>
          <p:cNvSpPr txBox="1"/>
          <p:nvPr/>
        </p:nvSpPr>
        <p:spPr>
          <a:xfrm>
            <a:off x="303525" y="1245475"/>
            <a:ext cx="4104600" cy="19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 u="sng">
                <a:solidFill>
                  <a:schemeClr val="dk1"/>
                </a:solidFill>
              </a:rPr>
              <a:t>Our Work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10"/>
              </a:rPr>
              <a:t>Kaggle Notebook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i="1" lang="en-US" sz="1600" u="sng">
                <a:solidFill>
                  <a:schemeClr val="hlink"/>
                </a:solidFill>
                <a:hlinkClick r:id="rId11"/>
              </a:rPr>
              <a:t>Onenote Notebook</a:t>
            </a:r>
            <a:r>
              <a:rPr lang="en-US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12"/>
              </a:rPr>
              <a:t>Detectron Config &amp; Dataloader</a:t>
            </a:r>
            <a:r>
              <a:rPr lang="en-US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 u="sng">
                <a:solidFill>
                  <a:schemeClr val="hlink"/>
                </a:solidFill>
                <a:hlinkClick r:id="rId13"/>
              </a:rPr>
              <a:t>Edit Submission File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25" name="Google Shape;125;ge47a7e289e_0_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97125" y="3621800"/>
            <a:ext cx="3589311" cy="284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47a7e289e_0_55"/>
          <p:cNvSpPr txBox="1"/>
          <p:nvPr>
            <p:ph type="ctrTitle"/>
          </p:nvPr>
        </p:nvSpPr>
        <p:spPr>
          <a:xfrm>
            <a:off x="1366550" y="-1535187"/>
            <a:ext cx="9144000" cy="2387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COCO Dataset Format</a:t>
            </a:r>
            <a:endParaRPr/>
          </a:p>
        </p:txBody>
      </p:sp>
      <p:pic>
        <p:nvPicPr>
          <p:cNvPr id="131" name="Google Shape;131;ge47a7e289e_0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924"/>
            <a:ext cx="5194199" cy="321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e47a7e289e_0_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3725" y="1099374"/>
            <a:ext cx="6195502" cy="255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e47a7e289e_0_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5399" y="3749825"/>
            <a:ext cx="5716125" cy="28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47a7e289e_0_63"/>
          <p:cNvSpPr txBox="1"/>
          <p:nvPr>
            <p:ph type="ctrTitle"/>
          </p:nvPr>
        </p:nvSpPr>
        <p:spPr>
          <a:xfrm>
            <a:off x="1410650" y="-1314787"/>
            <a:ext cx="9144000" cy="2387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Detectron2 Config Solver</a:t>
            </a:r>
            <a:endParaRPr/>
          </a:p>
        </p:txBody>
      </p:sp>
      <p:pic>
        <p:nvPicPr>
          <p:cNvPr descr="And for the optimizer, we'll do a bit of magic to converge I &#10;1 &#10;2 &#10;3 &#10;4 &#10;cfg. &#10;cfg. &#10;cfg. &#10;cfg. &#10;4 &#10;SOLVER. IMS PER BATCH = &#10;SOLVER.BASE LR = 0.001 &#10;SOLVER.WARMUP ITERS = &#10;100( &#10;SOLVER.MAX ITER = 1500 " id="139" name="Google Shape;139;ge47a7e289e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400" y="1344972"/>
            <a:ext cx="5389424" cy="19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e47a7e289e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1600" y="1302200"/>
            <a:ext cx="5059150" cy="4410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e47a7e289e_0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200" y="4731400"/>
            <a:ext cx="4952824" cy="20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47a7e289e_0_27"/>
          <p:cNvSpPr txBox="1"/>
          <p:nvPr>
            <p:ph type="ctrTitle"/>
          </p:nvPr>
        </p:nvSpPr>
        <p:spPr>
          <a:xfrm>
            <a:off x="1524000" y="163084"/>
            <a:ext cx="91440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/>
              <a:t>EDA</a:t>
            </a:r>
            <a:endParaRPr/>
          </a:p>
        </p:txBody>
      </p:sp>
      <p:sp>
        <p:nvSpPr>
          <p:cNvPr id="147" name="Google Shape;147;ge47a7e289e_0_27"/>
          <p:cNvSpPr txBox="1"/>
          <p:nvPr/>
        </p:nvSpPr>
        <p:spPr>
          <a:xfrm>
            <a:off x="335525" y="849951"/>
            <a:ext cx="11388900" cy="17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1" lang="en-US" sz="1800" u="sng">
                <a:solidFill>
                  <a:schemeClr val="dk1"/>
                </a:solidFill>
              </a:rPr>
              <a:t>Noticed </a:t>
            </a:r>
            <a:r>
              <a:rPr b="1" i="1" lang="en-US" sz="1800" u="sng">
                <a:solidFill>
                  <a:schemeClr val="dk1"/>
                </a:solidFill>
              </a:rPr>
              <a:t>imbalance</a:t>
            </a:r>
            <a:r>
              <a:rPr b="1" i="1" lang="en-US" sz="1800" u="sng">
                <a:solidFill>
                  <a:schemeClr val="dk1"/>
                </a:solidFill>
              </a:rPr>
              <a:t> classes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mostly we have 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31-sleeve 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23 - shoe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33 - necklines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32 - pockets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10 - dresses</a:t>
            </a:r>
            <a:endParaRPr i="1" sz="1600">
              <a:solidFill>
                <a:schemeClr val="dk1"/>
              </a:solidFill>
            </a:endParaRPr>
          </a:p>
        </p:txBody>
      </p:sp>
      <p:pic>
        <p:nvPicPr>
          <p:cNvPr id="148" name="Google Shape;148;ge47a7e289e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43" y="2819817"/>
            <a:ext cx="4934731" cy="363831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e47a7e289e_0_27"/>
          <p:cNvSpPr txBox="1"/>
          <p:nvPr/>
        </p:nvSpPr>
        <p:spPr>
          <a:xfrm>
            <a:off x="5817300" y="3310625"/>
            <a:ext cx="6374700" cy="1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We’ve see that our data is unbalance, so we noted, that if we get unbalanced result, we will use </a:t>
            </a:r>
            <a:r>
              <a:rPr i="1" lang="en-US" sz="1600" u="sng">
                <a:solidFill>
                  <a:schemeClr val="hlink"/>
                </a:solidFill>
                <a:hlinkClick r:id="rId4"/>
              </a:rPr>
              <a:t>Focal loss - lab7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 </a:t>
            </a:r>
            <a:endParaRPr i="1" sz="1600">
              <a:solidFill>
                <a:schemeClr val="dk1"/>
              </a:solidFill>
            </a:endParaRPr>
          </a:p>
        </p:txBody>
      </p:sp>
      <p:pic>
        <p:nvPicPr>
          <p:cNvPr id="150" name="Google Shape;150;ge47a7e289e_0_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7360" y="4007100"/>
            <a:ext cx="4007066" cy="234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47a7e289e_0_18"/>
          <p:cNvSpPr txBox="1"/>
          <p:nvPr>
            <p:ph type="ctrTitle"/>
          </p:nvPr>
        </p:nvSpPr>
        <p:spPr>
          <a:xfrm>
            <a:off x="1524000" y="163084"/>
            <a:ext cx="91440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/>
              <a:t>Fast R-CNN Modification</a:t>
            </a:r>
            <a:endParaRPr/>
          </a:p>
        </p:txBody>
      </p:sp>
      <p:pic>
        <p:nvPicPr>
          <p:cNvPr id="156" name="Google Shape;156;ge47a7e289e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24" y="3619327"/>
            <a:ext cx="5472552" cy="30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e47a7e289e_0_18"/>
          <p:cNvSpPr txBox="1"/>
          <p:nvPr/>
        </p:nvSpPr>
        <p:spPr>
          <a:xfrm>
            <a:off x="642350" y="930475"/>
            <a:ext cx="9981600" cy="25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inorder </a:t>
            </a:r>
            <a:r>
              <a:rPr i="1" lang="en-US" sz="1600">
                <a:solidFill>
                  <a:schemeClr val="dk1"/>
                </a:solidFill>
              </a:rPr>
              <a:t>to find Attributes about these items: (In Black)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i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in order to do that, we had to modify Detectron2’s  Fast-RCNN, output. We needed to add </a:t>
            </a:r>
            <a:r>
              <a:rPr i="1" lang="en-US" sz="1600">
                <a:solidFill>
                  <a:schemeClr val="dk1"/>
                </a:solidFill>
                <a:highlight>
                  <a:srgbClr val="FFFF00"/>
                </a:highlight>
              </a:rPr>
              <a:t>another</a:t>
            </a:r>
            <a:r>
              <a:rPr i="1" lang="en-US" sz="1600">
                <a:solidFill>
                  <a:schemeClr val="dk1"/>
                </a:solidFill>
              </a:rPr>
              <a:t> output, aside BBox &amp; Class 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1" lang="en-US" sz="1600">
                <a:solidFill>
                  <a:schemeClr val="dk1"/>
                </a:solidFill>
              </a:rPr>
              <a:t>attach it to the Per-Region network, Route it’s loss &amp; modify the object.</a:t>
            </a:r>
            <a:endParaRPr i="1"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i="1" sz="1600">
              <a:solidFill>
                <a:schemeClr val="dk1"/>
              </a:solidFill>
            </a:endParaRPr>
          </a:p>
        </p:txBody>
      </p:sp>
      <p:pic>
        <p:nvPicPr>
          <p:cNvPr id="158" name="Google Shape;158;ge47a7e289e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7724" y="2575700"/>
            <a:ext cx="5590125" cy="408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e47a7e289e_0_18"/>
          <p:cNvSpPr/>
          <p:nvPr/>
        </p:nvSpPr>
        <p:spPr>
          <a:xfrm>
            <a:off x="9162850" y="2550500"/>
            <a:ext cx="724200" cy="378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FF00"/>
                </a:highlight>
              </a:rPr>
              <a:t>Attribu</a:t>
            </a:r>
            <a:r>
              <a:rPr lang="en-US" sz="1000">
                <a:highlight>
                  <a:srgbClr val="FFFF00"/>
                </a:highlight>
              </a:rPr>
              <a:t>te</a:t>
            </a:r>
            <a:r>
              <a:rPr lang="en-US" sz="1000">
                <a:highlight>
                  <a:srgbClr val="FFFF00"/>
                </a:highlight>
              </a:rPr>
              <a:t>s</a:t>
            </a:r>
            <a:endParaRPr sz="1000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2021-06-15T16:07:14Z</dcterms:created>
  <dc:creator>Shahar Raz</dc:creator>
</cp:coreProperties>
</file>